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Google Sans"/>
      <p:regular r:id="rId7"/>
      <p:bold r:id="rId8"/>
      <p:italic r:id="rId9"/>
      <p:boldItalic r:id="rId10"/>
    </p:embeddedFont>
    <p:embeddedFont>
      <p:font typeface="Google Sans Medium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Medium-regular.fntdata"/><Relationship Id="rId10" Type="http://schemas.openxmlformats.org/officeDocument/2006/relationships/font" Target="fonts/GoogleSans-boldItalic.fntdata"/><Relationship Id="rId13" Type="http://schemas.openxmlformats.org/officeDocument/2006/relationships/font" Target="fonts/GoogleSansMedium-italic.fntdata"/><Relationship Id="rId12" Type="http://schemas.openxmlformats.org/officeDocument/2006/relationships/font" Target="fonts/Google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italic.fntdata"/><Relationship Id="rId14" Type="http://schemas.openxmlformats.org/officeDocument/2006/relationships/font" Target="fonts/Google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-regular.fntdata"/><Relationship Id="rId8" Type="http://schemas.openxmlformats.org/officeDocument/2006/relationships/font" Target="fonts/Google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de71be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de71be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Google Sans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2">
  <p:cSld name="CUSTOM_2_3_36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57175" y="457200"/>
            <a:ext cx="34506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Vertex AI Training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Reduction Server</a:t>
            </a:r>
            <a:endParaRPr baseline="30000" sz="21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3C4043"/>
                </a:solidFill>
              </a:rPr>
              <a:t>Optimize distributed GPU training for synchronous data parallel algorithms</a:t>
            </a:r>
            <a:endParaRPr b="0" sz="140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4033550" y="1089700"/>
            <a:ext cx="4744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Training time is a key bottleneck</a:t>
            </a:r>
            <a:endParaRPr b="1"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The exponential growth of datasets and model sizes has caused training time to become one of the key bottlenecks in the development and deployment of ML systems. </a:t>
            </a:r>
            <a:endParaRPr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training at scale is difficult</a:t>
            </a:r>
            <a:endParaRPr b="1"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Limited network bandwidth between nodes makes optimizing performance of distributed training inherently difficult, particularly for large cluster configurations.</a:t>
            </a:r>
            <a:endParaRPr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Reduction Server allows for faster distributed training</a:t>
            </a:r>
            <a:endParaRPr b="1" sz="1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faster GPU all-reduce algorithm developed at Google optimizes bandwidth and latency of multi-node distributed training on NVIDIA GPUs for synchronous data parallel algos.</a:t>
            </a:r>
            <a:endParaRPr b="1"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881874" y="1785804"/>
            <a:ext cx="2515374" cy="1521536"/>
            <a:chOff x="2761950" y="2738150"/>
            <a:chExt cx="3429276" cy="2074350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62075" y="2738150"/>
              <a:ext cx="3429151" cy="1508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 txBox="1"/>
            <p:nvPr/>
          </p:nvSpPr>
          <p:spPr>
            <a:xfrm>
              <a:off x="2761950" y="4183100"/>
              <a:ext cx="34290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Adding 20 reduction server nodes increased the training throughput by </a:t>
              </a:r>
              <a:r>
                <a:rPr b="1" lang="en" sz="9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75%</a:t>
              </a:r>
              <a:r>
                <a:rPr lang="en" sz="9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</a:t>
              </a:r>
              <a:endParaRPr b="1" sz="1200">
                <a:solidFill>
                  <a:srgbClr val="98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64" name="Google Shape;64;p14"/>
          <p:cNvGrpSpPr/>
          <p:nvPr/>
        </p:nvGrpSpPr>
        <p:grpSpPr>
          <a:xfrm>
            <a:off x="258965" y="3688248"/>
            <a:ext cx="3761197" cy="1079650"/>
            <a:chOff x="4542375" y="3008452"/>
            <a:chExt cx="4325700" cy="1241548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2375" y="3008452"/>
              <a:ext cx="4325674" cy="90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 txBox="1"/>
            <p:nvPr/>
          </p:nvSpPr>
          <p:spPr>
            <a:xfrm>
              <a:off x="4542375" y="3878300"/>
              <a:ext cx="43257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Reduced cost per step by </a:t>
              </a:r>
              <a:r>
                <a:rPr b="1" lang="en" sz="9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42%</a:t>
              </a:r>
              <a:r>
                <a:rPr lang="en" sz="9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even with additional nodes.</a:t>
              </a:r>
              <a:endParaRPr b="1" sz="1200">
                <a:solidFill>
                  <a:srgbClr val="98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7" name="Google Shape;67;p14"/>
          <p:cNvSpPr/>
          <p:nvPr/>
        </p:nvSpPr>
        <p:spPr>
          <a:xfrm>
            <a:off x="4378425" y="3257350"/>
            <a:ext cx="4284300" cy="14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71050" y="3322475"/>
            <a:ext cx="3631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Framework agnostic</a:t>
            </a:r>
            <a:endParaRPr sz="1100"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9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Support mainstream deep learning frameworks including TensorFlow, PyTorch, JAX.</a:t>
            </a:r>
            <a:endParaRPr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49881" l="33215" r="54569" t="38005"/>
          <a:stretch/>
        </p:blipFill>
        <p:spPr>
          <a:xfrm>
            <a:off x="4448411" y="3467041"/>
            <a:ext cx="329350" cy="3006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843150" y="3969025"/>
            <a:ext cx="363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Seamless integration with existing training jobs</a:t>
            </a:r>
            <a:br>
              <a:rPr lang="en" sz="9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Zero-touch enablement for your multi-worker GPU training jobs on Vertex AI Training with optimized training bandwidth and latency.</a:t>
            </a:r>
            <a:endParaRPr sz="9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49881" l="33215" r="54569" t="38005"/>
          <a:stretch/>
        </p:blipFill>
        <p:spPr>
          <a:xfrm>
            <a:off x="4448327" y="4107855"/>
            <a:ext cx="307676" cy="30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4"/>
          <p:cNvCxnSpPr>
            <a:stCxn id="73" idx="6"/>
          </p:cNvCxnSpPr>
          <p:nvPr/>
        </p:nvCxnSpPr>
        <p:spPr>
          <a:xfrm>
            <a:off x="8057575" y="596298"/>
            <a:ext cx="11076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/>
          <p:nvPr/>
        </p:nvSpPr>
        <p:spPr>
          <a:xfrm>
            <a:off x="7785475" y="460248"/>
            <a:ext cx="272100" cy="272100"/>
          </a:xfrm>
          <a:prstGeom prst="ellipse">
            <a:avLst/>
          </a:prstGeom>
          <a:solidFill>
            <a:srgbClr val="F8F9F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5400000">
            <a:off x="7866985" y="524264"/>
            <a:ext cx="109163" cy="144108"/>
          </a:xfrm>
          <a:custGeom>
            <a:rect b="b" l="l" r="r" t="t"/>
            <a:pathLst>
              <a:path extrusionOk="0" h="6227" w="4717">
                <a:moveTo>
                  <a:pt x="2361" y="0"/>
                </a:moveTo>
                <a:lnTo>
                  <a:pt x="702" y="1659"/>
                </a:lnTo>
                <a:lnTo>
                  <a:pt x="1991" y="1659"/>
                </a:lnTo>
                <a:lnTo>
                  <a:pt x="1991" y="3712"/>
                </a:lnTo>
                <a:lnTo>
                  <a:pt x="0" y="5702"/>
                </a:lnTo>
                <a:lnTo>
                  <a:pt x="520" y="6227"/>
                </a:lnTo>
                <a:lnTo>
                  <a:pt x="2727" y="4020"/>
                </a:lnTo>
                <a:lnTo>
                  <a:pt x="2727" y="1659"/>
                </a:lnTo>
                <a:lnTo>
                  <a:pt x="4015" y="1659"/>
                </a:lnTo>
                <a:lnTo>
                  <a:pt x="2361" y="0"/>
                </a:lnTo>
                <a:close/>
                <a:moveTo>
                  <a:pt x="3462" y="4448"/>
                </a:moveTo>
                <a:lnTo>
                  <a:pt x="2943" y="4967"/>
                </a:lnTo>
                <a:lnTo>
                  <a:pt x="4198" y="6227"/>
                </a:lnTo>
                <a:lnTo>
                  <a:pt x="4717" y="5702"/>
                </a:lnTo>
                <a:lnTo>
                  <a:pt x="3462" y="4448"/>
                </a:lnTo>
                <a:close/>
              </a:path>
            </a:pathLst>
          </a:cu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8447016" y="460260"/>
            <a:ext cx="272100" cy="2721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8116257" y="460260"/>
            <a:ext cx="272100" cy="272100"/>
          </a:xfrm>
          <a:prstGeom prst="ellipse">
            <a:avLst/>
          </a:prstGeom>
          <a:solidFill>
            <a:srgbClr val="F8F9F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8521360" y="534626"/>
            <a:ext cx="123433" cy="123433"/>
          </a:xfrm>
          <a:custGeom>
            <a:rect b="b" l="l" r="r" t="t"/>
            <a:pathLst>
              <a:path extrusionOk="0" h="5434" w="5434">
                <a:moveTo>
                  <a:pt x="0" y="2717"/>
                </a:moveTo>
                <a:lnTo>
                  <a:pt x="0" y="5433"/>
                </a:lnTo>
                <a:lnTo>
                  <a:pt x="1356" y="5433"/>
                </a:lnTo>
                <a:lnTo>
                  <a:pt x="1356" y="2717"/>
                </a:lnTo>
                <a:close/>
                <a:moveTo>
                  <a:pt x="2039" y="0"/>
                </a:moveTo>
                <a:lnTo>
                  <a:pt x="2039" y="5433"/>
                </a:lnTo>
                <a:lnTo>
                  <a:pt x="3395" y="5433"/>
                </a:lnTo>
                <a:lnTo>
                  <a:pt x="3395" y="0"/>
                </a:lnTo>
                <a:close/>
                <a:moveTo>
                  <a:pt x="4072" y="1698"/>
                </a:moveTo>
                <a:lnTo>
                  <a:pt x="4072" y="5433"/>
                </a:lnTo>
                <a:lnTo>
                  <a:pt x="5433" y="5433"/>
                </a:lnTo>
                <a:lnTo>
                  <a:pt x="5433" y="16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208202" y="534553"/>
            <a:ext cx="88132" cy="123385"/>
          </a:xfrm>
          <a:custGeom>
            <a:rect b="b" l="l" r="r" t="t"/>
            <a:pathLst>
              <a:path extrusionOk="0" h="179469" w="128192">
                <a:moveTo>
                  <a:pt x="57772" y="0"/>
                </a:moveTo>
                <a:cubicBezTo>
                  <a:pt x="36236" y="0"/>
                  <a:pt x="19144" y="17092"/>
                  <a:pt x="19144" y="38629"/>
                </a:cubicBezTo>
                <a:cubicBezTo>
                  <a:pt x="19144" y="51960"/>
                  <a:pt x="25980" y="63583"/>
                  <a:pt x="36236" y="70420"/>
                </a:cubicBezTo>
                <a:lnTo>
                  <a:pt x="36236" y="38629"/>
                </a:lnTo>
                <a:cubicBezTo>
                  <a:pt x="36236" y="26664"/>
                  <a:pt x="45807" y="17092"/>
                  <a:pt x="57772" y="17092"/>
                </a:cubicBezTo>
                <a:cubicBezTo>
                  <a:pt x="69395" y="17092"/>
                  <a:pt x="78966" y="26664"/>
                  <a:pt x="78966" y="38629"/>
                </a:cubicBezTo>
                <a:lnTo>
                  <a:pt x="78966" y="70420"/>
                </a:lnTo>
                <a:cubicBezTo>
                  <a:pt x="89221" y="63583"/>
                  <a:pt x="96058" y="51960"/>
                  <a:pt x="96058" y="38629"/>
                </a:cubicBezTo>
                <a:cubicBezTo>
                  <a:pt x="96058" y="17092"/>
                  <a:pt x="78966" y="0"/>
                  <a:pt x="57772" y="0"/>
                </a:cubicBezTo>
                <a:close/>
                <a:moveTo>
                  <a:pt x="57772" y="25639"/>
                </a:moveTo>
                <a:cubicBezTo>
                  <a:pt x="50593" y="25639"/>
                  <a:pt x="44782" y="31450"/>
                  <a:pt x="44782" y="38629"/>
                </a:cubicBezTo>
                <a:lnTo>
                  <a:pt x="44782" y="130243"/>
                </a:lnTo>
                <a:lnTo>
                  <a:pt x="15383" y="124089"/>
                </a:lnTo>
                <a:cubicBezTo>
                  <a:pt x="14700" y="124089"/>
                  <a:pt x="14358" y="123748"/>
                  <a:pt x="13332" y="123748"/>
                </a:cubicBezTo>
                <a:cubicBezTo>
                  <a:pt x="10939" y="123748"/>
                  <a:pt x="8546" y="125115"/>
                  <a:pt x="6837" y="126824"/>
                </a:cubicBezTo>
                <a:lnTo>
                  <a:pt x="0" y="133661"/>
                </a:lnTo>
                <a:lnTo>
                  <a:pt x="42047" y="175708"/>
                </a:lnTo>
                <a:cubicBezTo>
                  <a:pt x="44440" y="178101"/>
                  <a:pt x="47858" y="179468"/>
                  <a:pt x="51277" y="179468"/>
                </a:cubicBezTo>
                <a:lnTo>
                  <a:pt x="109390" y="179468"/>
                </a:lnTo>
                <a:cubicBezTo>
                  <a:pt x="115543" y="179468"/>
                  <a:pt x="120671" y="174682"/>
                  <a:pt x="121697" y="168529"/>
                </a:cubicBezTo>
                <a:lnTo>
                  <a:pt x="127850" y="123406"/>
                </a:lnTo>
                <a:cubicBezTo>
                  <a:pt x="128192" y="123064"/>
                  <a:pt x="128192" y="122380"/>
                  <a:pt x="128192" y="121697"/>
                </a:cubicBezTo>
                <a:cubicBezTo>
                  <a:pt x="128192" y="116569"/>
                  <a:pt x="124773" y="111783"/>
                  <a:pt x="120329" y="110074"/>
                </a:cubicBezTo>
                <a:lnTo>
                  <a:pt x="81701" y="90589"/>
                </a:lnTo>
                <a:cubicBezTo>
                  <a:pt x="79992" y="90247"/>
                  <a:pt x="78624" y="89905"/>
                  <a:pt x="76915" y="89905"/>
                </a:cubicBezTo>
                <a:lnTo>
                  <a:pt x="70420" y="89905"/>
                </a:lnTo>
                <a:lnTo>
                  <a:pt x="70420" y="38629"/>
                </a:lnTo>
                <a:cubicBezTo>
                  <a:pt x="70420" y="31450"/>
                  <a:pt x="64609" y="25639"/>
                  <a:pt x="57772" y="25639"/>
                </a:cubicBezTo>
                <a:close/>
              </a:path>
            </a:pathLst>
          </a:cu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8777807" y="460298"/>
            <a:ext cx="272100" cy="272100"/>
          </a:xfrm>
          <a:prstGeom prst="ellipse">
            <a:avLst/>
          </a:prstGeom>
          <a:solidFill>
            <a:srgbClr val="F8F9F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8852135" y="536857"/>
            <a:ext cx="107105" cy="118943"/>
            <a:chOff x="1952625" y="841375"/>
            <a:chExt cx="3206750" cy="3571875"/>
          </a:xfrm>
        </p:grpSpPr>
        <p:sp>
          <p:nvSpPr>
            <p:cNvPr id="81" name="Google Shape;81;p14"/>
            <p:cNvSpPr/>
            <p:nvPr/>
          </p:nvSpPr>
          <p:spPr>
            <a:xfrm>
              <a:off x="3492500" y="1936750"/>
              <a:ext cx="555625" cy="571500"/>
            </a:xfrm>
            <a:custGeom>
              <a:rect b="b" l="l" r="r" t="t"/>
              <a:pathLst>
                <a:path extrusionOk="0" h="22860" w="22225">
                  <a:moveTo>
                    <a:pt x="11430" y="0"/>
                  </a:moveTo>
                  <a:cubicBezTo>
                    <a:pt x="5080" y="0"/>
                    <a:pt x="0" y="5080"/>
                    <a:pt x="0" y="11430"/>
                  </a:cubicBezTo>
                  <a:cubicBezTo>
                    <a:pt x="0" y="17780"/>
                    <a:pt x="5080" y="22860"/>
                    <a:pt x="11430" y="22860"/>
                  </a:cubicBezTo>
                  <a:cubicBezTo>
                    <a:pt x="17145" y="22860"/>
                    <a:pt x="22225" y="17780"/>
                    <a:pt x="22225" y="11430"/>
                  </a:cubicBezTo>
                  <a:cubicBezTo>
                    <a:pt x="22225" y="5080"/>
                    <a:pt x="17145" y="0"/>
                    <a:pt x="11430" y="0"/>
                  </a:cubicBezTo>
                  <a:close/>
                </a:path>
              </a:pathLst>
            </a:custGeom>
            <a:solidFill>
              <a:srgbClr val="BDC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952625" y="841375"/>
              <a:ext cx="3206750" cy="3571875"/>
            </a:xfrm>
            <a:custGeom>
              <a:rect b="b" l="l" r="r" t="t"/>
              <a:pathLst>
                <a:path extrusionOk="0" h="142875" w="128270">
                  <a:moveTo>
                    <a:pt x="79375" y="23495"/>
                  </a:moveTo>
                  <a:cubicBezTo>
                    <a:pt x="80010" y="23495"/>
                    <a:pt x="80645" y="24130"/>
                    <a:pt x="80645" y="24765"/>
                  </a:cubicBezTo>
                  <a:lnTo>
                    <a:pt x="81915" y="33020"/>
                  </a:lnTo>
                  <a:cubicBezTo>
                    <a:pt x="83820" y="34290"/>
                    <a:pt x="85725" y="34925"/>
                    <a:pt x="86995" y="36195"/>
                  </a:cubicBezTo>
                  <a:lnTo>
                    <a:pt x="95250" y="33020"/>
                  </a:lnTo>
                  <a:cubicBezTo>
                    <a:pt x="95885" y="33020"/>
                    <a:pt x="96520" y="33020"/>
                    <a:pt x="97155" y="33655"/>
                  </a:cubicBezTo>
                  <a:lnTo>
                    <a:pt x="103505" y="45085"/>
                  </a:lnTo>
                  <a:cubicBezTo>
                    <a:pt x="103505" y="45720"/>
                    <a:pt x="103505" y="46355"/>
                    <a:pt x="102870" y="46990"/>
                  </a:cubicBezTo>
                  <a:lnTo>
                    <a:pt x="96520" y="52070"/>
                  </a:lnTo>
                  <a:cubicBezTo>
                    <a:pt x="96520" y="53340"/>
                    <a:pt x="96520" y="53975"/>
                    <a:pt x="96520" y="55245"/>
                  </a:cubicBezTo>
                  <a:cubicBezTo>
                    <a:pt x="96520" y="56515"/>
                    <a:pt x="96520" y="57150"/>
                    <a:pt x="96520" y="58420"/>
                  </a:cubicBezTo>
                  <a:lnTo>
                    <a:pt x="102870" y="63500"/>
                  </a:lnTo>
                  <a:cubicBezTo>
                    <a:pt x="103505" y="64135"/>
                    <a:pt x="103505" y="64770"/>
                    <a:pt x="103505" y="65405"/>
                  </a:cubicBezTo>
                  <a:lnTo>
                    <a:pt x="97155" y="76835"/>
                  </a:lnTo>
                  <a:cubicBezTo>
                    <a:pt x="96520" y="77470"/>
                    <a:pt x="95885" y="77470"/>
                    <a:pt x="95250" y="77470"/>
                  </a:cubicBezTo>
                  <a:lnTo>
                    <a:pt x="86995" y="74295"/>
                  </a:lnTo>
                  <a:cubicBezTo>
                    <a:pt x="85725" y="75565"/>
                    <a:pt x="83820" y="76200"/>
                    <a:pt x="81915" y="77470"/>
                  </a:cubicBezTo>
                  <a:lnTo>
                    <a:pt x="80645" y="85725"/>
                  </a:lnTo>
                  <a:cubicBezTo>
                    <a:pt x="80645" y="86360"/>
                    <a:pt x="80010" y="86995"/>
                    <a:pt x="79375" y="86995"/>
                  </a:cubicBezTo>
                  <a:lnTo>
                    <a:pt x="66675" y="86995"/>
                  </a:lnTo>
                  <a:cubicBezTo>
                    <a:pt x="65405" y="86995"/>
                    <a:pt x="64770" y="86360"/>
                    <a:pt x="64770" y="85725"/>
                  </a:cubicBezTo>
                  <a:lnTo>
                    <a:pt x="63500" y="77470"/>
                  </a:lnTo>
                  <a:cubicBezTo>
                    <a:pt x="61595" y="76200"/>
                    <a:pt x="59690" y="75565"/>
                    <a:pt x="58420" y="74295"/>
                  </a:cubicBezTo>
                  <a:lnTo>
                    <a:pt x="50165" y="77470"/>
                  </a:lnTo>
                  <a:cubicBezTo>
                    <a:pt x="49530" y="77470"/>
                    <a:pt x="48895" y="77470"/>
                    <a:pt x="48260" y="76835"/>
                  </a:cubicBezTo>
                  <a:lnTo>
                    <a:pt x="41910" y="65405"/>
                  </a:lnTo>
                  <a:cubicBezTo>
                    <a:pt x="41910" y="64770"/>
                    <a:pt x="41910" y="64135"/>
                    <a:pt x="42545" y="63500"/>
                  </a:cubicBezTo>
                  <a:lnTo>
                    <a:pt x="48895" y="58420"/>
                  </a:lnTo>
                  <a:cubicBezTo>
                    <a:pt x="48895" y="57150"/>
                    <a:pt x="48895" y="56515"/>
                    <a:pt x="48895" y="55245"/>
                  </a:cubicBezTo>
                  <a:cubicBezTo>
                    <a:pt x="48895" y="53975"/>
                    <a:pt x="48895" y="53340"/>
                    <a:pt x="48895" y="52070"/>
                  </a:cubicBezTo>
                  <a:lnTo>
                    <a:pt x="42545" y="46990"/>
                  </a:lnTo>
                  <a:cubicBezTo>
                    <a:pt x="41910" y="46355"/>
                    <a:pt x="41910" y="45720"/>
                    <a:pt x="41910" y="45085"/>
                  </a:cubicBezTo>
                  <a:lnTo>
                    <a:pt x="48260" y="33655"/>
                  </a:lnTo>
                  <a:cubicBezTo>
                    <a:pt x="48895" y="33020"/>
                    <a:pt x="49530" y="33020"/>
                    <a:pt x="50165" y="33020"/>
                  </a:cubicBezTo>
                  <a:lnTo>
                    <a:pt x="58420" y="36195"/>
                  </a:lnTo>
                  <a:cubicBezTo>
                    <a:pt x="59690" y="34925"/>
                    <a:pt x="61595" y="34290"/>
                    <a:pt x="63500" y="33020"/>
                  </a:cubicBezTo>
                  <a:lnTo>
                    <a:pt x="64770" y="24765"/>
                  </a:lnTo>
                  <a:cubicBezTo>
                    <a:pt x="64770" y="24130"/>
                    <a:pt x="65405" y="23495"/>
                    <a:pt x="66675" y="23495"/>
                  </a:cubicBezTo>
                  <a:close/>
                  <a:moveTo>
                    <a:pt x="73025" y="0"/>
                  </a:moveTo>
                  <a:cubicBezTo>
                    <a:pt x="43180" y="0"/>
                    <a:pt x="19050" y="22860"/>
                    <a:pt x="17145" y="52705"/>
                  </a:cubicBezTo>
                  <a:lnTo>
                    <a:pt x="1905" y="73025"/>
                  </a:lnTo>
                  <a:cubicBezTo>
                    <a:pt x="0" y="75565"/>
                    <a:pt x="1905" y="79375"/>
                    <a:pt x="5080" y="79375"/>
                  </a:cubicBezTo>
                  <a:lnTo>
                    <a:pt x="17145" y="79375"/>
                  </a:lnTo>
                  <a:lnTo>
                    <a:pt x="17145" y="102870"/>
                  </a:lnTo>
                  <a:cubicBezTo>
                    <a:pt x="17145" y="111760"/>
                    <a:pt x="24130" y="118745"/>
                    <a:pt x="33020" y="118745"/>
                  </a:cubicBezTo>
                  <a:lnTo>
                    <a:pt x="41275" y="118745"/>
                  </a:lnTo>
                  <a:lnTo>
                    <a:pt x="41275" y="142875"/>
                  </a:lnTo>
                  <a:lnTo>
                    <a:pt x="96520" y="142875"/>
                  </a:lnTo>
                  <a:lnTo>
                    <a:pt x="96520" y="105410"/>
                  </a:lnTo>
                  <a:cubicBezTo>
                    <a:pt x="115570" y="96520"/>
                    <a:pt x="128270" y="77470"/>
                    <a:pt x="128270" y="55245"/>
                  </a:cubicBezTo>
                  <a:cubicBezTo>
                    <a:pt x="128270" y="24765"/>
                    <a:pt x="103505" y="0"/>
                    <a:pt x="73025" y="0"/>
                  </a:cubicBezTo>
                  <a:close/>
                </a:path>
              </a:pathLst>
            </a:custGeom>
            <a:solidFill>
              <a:srgbClr val="BDC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